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64" r:id="rId2"/>
    <p:sldId id="295" r:id="rId3"/>
    <p:sldId id="294" r:id="rId4"/>
    <p:sldId id="288" r:id="rId5"/>
    <p:sldId id="289" r:id="rId6"/>
    <p:sldId id="291" r:id="rId7"/>
    <p:sldId id="298" r:id="rId8"/>
    <p:sldId id="268" r:id="rId9"/>
    <p:sldId id="269" r:id="rId10"/>
    <p:sldId id="270" r:id="rId11"/>
    <p:sldId id="259" r:id="rId12"/>
    <p:sldId id="296" r:id="rId13"/>
    <p:sldId id="271" r:id="rId14"/>
    <p:sldId id="272" r:id="rId15"/>
    <p:sldId id="273" r:id="rId16"/>
    <p:sldId id="274" r:id="rId17"/>
    <p:sldId id="278" r:id="rId18"/>
    <p:sldId id="276" r:id="rId19"/>
    <p:sldId id="277" r:id="rId20"/>
    <p:sldId id="279" r:id="rId21"/>
    <p:sldId id="283" r:id="rId22"/>
    <p:sldId id="284" r:id="rId23"/>
    <p:sldId id="299" r:id="rId24"/>
    <p:sldId id="285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107" d="100"/>
          <a:sy n="107" d="100"/>
        </p:scale>
        <p:origin x="-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45B38-1014-4D0A-82C1-991819D28511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C7F26-030C-497E-AD61-E6F86F926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792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C7F26-030C-497E-AD61-E6F86F9268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769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01.04.2022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052736"/>
            <a:ext cx="8568952" cy="5472608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3200" dirty="0" smtClean="0">
                <a:solidFill>
                  <a:prstClr val="black"/>
                </a:solidFill>
              </a:rPr>
              <a:t/>
            </a:r>
            <a:br>
              <a:rPr lang="ru-RU" sz="3200" dirty="0" smtClean="0">
                <a:solidFill>
                  <a:prstClr val="black"/>
                </a:solidFill>
              </a:rPr>
            </a:br>
            <a:r>
              <a:rPr lang="ru-RU" sz="3200" dirty="0">
                <a:solidFill>
                  <a:prstClr val="black"/>
                </a:solidFill>
              </a:rPr>
              <a:t/>
            </a:r>
            <a:br>
              <a:rPr lang="ru-RU" sz="3200" dirty="0">
                <a:solidFill>
                  <a:prstClr val="black"/>
                </a:solidFill>
              </a:rPr>
            </a:br>
            <a:r>
              <a:rPr lang="ru-RU" sz="4100" dirty="0">
                <a:solidFill>
                  <a:prstClr val="black"/>
                </a:solidFill>
              </a:rPr>
              <a:t/>
            </a:r>
            <a:br>
              <a:rPr lang="ru-RU" sz="4100" dirty="0">
                <a:solidFill>
                  <a:prstClr val="black"/>
                </a:solidFill>
              </a:rPr>
            </a:br>
            <a:endParaRPr lang="uk-UA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85300"/>
            <a:ext cx="2394392" cy="6569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18" y="143096"/>
            <a:ext cx="5233140" cy="11256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1052736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400" b="1" dirty="0" smtClean="0"/>
          </a:p>
          <a:p>
            <a:pPr algn="ctr"/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Итоги X</a:t>
            </a:r>
            <a:r>
              <a:rPr lang="en-US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V</a:t>
            </a:r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Международной выставки-ярмарки инновационных образовательных проектов</a:t>
            </a:r>
          </a:p>
          <a:p>
            <a:pPr algn="ctr"/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2022 года </a:t>
            </a:r>
          </a:p>
          <a:p>
            <a:pPr algn="ctr"/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«Территория генерации </a:t>
            </a:r>
          </a:p>
          <a:p>
            <a:pPr algn="ctr"/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новых идей»</a:t>
            </a:r>
            <a:endParaRPr lang="ru-RU" sz="4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8186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418058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Секция 1. </a:t>
            </a:r>
            <a:r>
              <a:rPr lang="ru-RU" sz="31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Инновационный  менеджмент в образовании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712968" cy="5760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  <a:endParaRPr lang="ru-RU" sz="16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Иванова Л.Г., Новикова С.Ю.,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бюджетное дошкольное образовательное учреждение детский сад № 242«Садко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«Методическое </a:t>
            </a:r>
            <a:r>
              <a:rPr lang="ru-RU" sz="16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пособие «Консультационный центр как средство сопровождения дошкольного образования» </a:t>
            </a:r>
          </a:p>
          <a:p>
            <a:pPr marL="0" indent="0" algn="just">
              <a:buNone/>
            </a:pP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Ерхова </a:t>
            </a: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М. В.,  Савельева Т.И</a:t>
            </a: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 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бюджетное общеобразовательное учреждение «Средняя школа №52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педагогический проект «Организация процесса наставничества в образовательном учреждении»</a:t>
            </a:r>
          </a:p>
          <a:p>
            <a:pPr marL="0" indent="0" algn="ctr">
              <a:buNone/>
            </a:pP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2 место</a:t>
            </a:r>
            <a:endParaRPr lang="ru-RU" sz="16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Мельникова </a:t>
            </a: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Т.А., Сосновских Н.В.,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бюджетное общеобразовательное учреждение средняя школа № 72 с углубленным изучением отдельных 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предметов)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«Программа развития личностного потенциала через систему взаимодействия участников общеобразовательного процесса «Создавай свое будущее сам!» </a:t>
            </a:r>
          </a:p>
          <a:p>
            <a:pPr marL="0" indent="0" algn="ctr">
              <a:buNone/>
            </a:pP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3 место</a:t>
            </a:r>
            <a:endParaRPr lang="ru-RU" sz="16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sz="16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Чернядьева</a:t>
            </a: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С.В.,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(Кировское 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областное государственное общеобразовательное бюджетное учреждение «Центр дистанционно образования детей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</a:t>
            </a: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</a:t>
            </a:r>
            <a:r>
              <a:rPr lang="ru-RU" sz="16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Программа деятельности областного профессионального (методического) объединения сетевых педагогов - модель сопровождения методической работы как ресурс профессионального роста педагогов»</a:t>
            </a:r>
          </a:p>
          <a:p>
            <a:pPr marL="0" indent="0" algn="just">
              <a:buNone/>
            </a:pP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Плаксина </a:t>
            </a: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Н. В., </a:t>
            </a:r>
            <a:r>
              <a:rPr lang="ru-RU" sz="1600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Сеслюкова</a:t>
            </a:r>
            <a:r>
              <a:rPr lang="ru-RU" sz="16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Г. В.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, 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общеобразовательное учреждение </a:t>
            </a:r>
            <a:r>
              <a:rPr lang="ru-RU" sz="1600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Зеленорощинская</a:t>
            </a:r>
            <a:r>
              <a:rPr lang="ru-RU" sz="16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средняя 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школа)</a:t>
            </a:r>
            <a:r>
              <a:rPr lang="ru-RU" sz="1600" dirty="0" smtClean="0"/>
              <a:t> 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«Профессиональное обучающееся сообщество «Преобразование» как инструмент перезагрузки методической работы в образовательном комплексе «Платформа»</a:t>
            </a:r>
          </a:p>
          <a:p>
            <a:pPr marL="11430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16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89000"/>
            <a:ext cx="2457763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75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778098"/>
          </a:xfrm>
        </p:spPr>
        <p:txBody>
          <a:bodyPr/>
          <a:lstStyle/>
          <a:p>
            <a:r>
              <a:rPr lang="ru-RU" sz="24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2. 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Детство без границ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163388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  <a:endParaRPr lang="ru-RU" sz="5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Евстигнеева Г.М., Левашова О.В., Степкина Н.В.,</a:t>
            </a: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дошкольное образовательное учреждение детский сад </a:t>
            </a:r>
          </a:p>
          <a:p>
            <a:pPr algn="just">
              <a:buNone/>
            </a:pP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№ 75 «Солнышко») </a:t>
            </a:r>
            <a:r>
              <a:rPr lang="ru-RU" sz="5400" dirty="0" smtClean="0"/>
              <a:t>–</a:t>
            </a: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«По ступенькам финансовой грамотности»</a:t>
            </a:r>
          </a:p>
          <a:p>
            <a:pPr algn="just">
              <a:buNone/>
            </a:pP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Афанасьева Е. А., Белецкая О.А., </a:t>
            </a:r>
            <a:r>
              <a:rPr lang="ru-RU" sz="50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Куранова</a:t>
            </a: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Т.И.,</a:t>
            </a: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</a:t>
            </a:r>
          </a:p>
          <a:p>
            <a:pPr algn="just">
              <a:buNone/>
            </a:pP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бюджетное дошкольное образовательное учреждение  детский сад </a:t>
            </a:r>
            <a:b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№101)</a:t>
            </a:r>
            <a:r>
              <a:rPr lang="ru-RU" sz="5400" dirty="0" smtClean="0"/>
              <a:t>–</a:t>
            </a:r>
            <a:r>
              <a:rPr lang="ru-RU" sz="5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«Комплексное сопровождение детей группы риска специалистами службы ранней помощи»</a:t>
            </a:r>
          </a:p>
          <a:p>
            <a:pPr algn="ctr">
              <a:buNone/>
            </a:pP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 место</a:t>
            </a:r>
            <a:endParaRPr lang="ru-RU" sz="5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Зайцева М.М.,</a:t>
            </a: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 Муниципальное  бюджетное  образовательное учреждение Лицей № 16 при </a:t>
            </a:r>
            <a:r>
              <a:rPr lang="ru-RU" sz="50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УлГТУ</a:t>
            </a: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г.Димитровграда)</a:t>
            </a:r>
            <a:r>
              <a:rPr lang="ru-RU" sz="5400" dirty="0" smtClean="0"/>
              <a:t> –</a:t>
            </a: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«Электронное логопедическое пособие «Волшебный сундучок» на дифференциацию согласных звуков»</a:t>
            </a:r>
          </a:p>
          <a:p>
            <a:pPr algn="ctr">
              <a:buNone/>
            </a:pP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 место</a:t>
            </a:r>
            <a:endParaRPr lang="ru-RU" sz="5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Верховцева Л.Ю.,  Захарова Е.А., </a:t>
            </a:r>
            <a:r>
              <a:rPr lang="ru-RU" sz="5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бюджетное дошкольное образовательное учреждение  детский сад № 16 «Карасик») </a:t>
            </a:r>
            <a:r>
              <a:rPr lang="ru-RU" sz="5400" dirty="0" smtClean="0"/>
              <a:t>–</a:t>
            </a:r>
            <a:r>
              <a:rPr lang="ru-RU" sz="5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«Использование логопедического кейса по автоматизации звука Р»</a:t>
            </a:r>
          </a:p>
          <a:p>
            <a:pPr algn="just"/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88132"/>
            <a:ext cx="2457763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15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41805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3.  </a:t>
            </a:r>
            <a:r>
              <a:rPr lang="ru-RU" sz="27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Инновация дошкольного образования</a:t>
            </a:r>
            <a:endParaRPr lang="ru-RU" sz="27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8686800" cy="5433467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4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3 </a:t>
            </a:r>
            <a:r>
              <a:rPr lang="ru-RU" sz="42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место</a:t>
            </a:r>
            <a:endParaRPr lang="ru-RU" sz="42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Корлатяну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И.Н., Морозова Л. Г.,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бюджетное дошкольное образовательное учреждение «Детский сад № 128 «Василёк» города Чебоксары Чувашской Республики)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</a:p>
          <a:p>
            <a:pPr marL="0" indent="0" algn="just">
              <a:buNone/>
            </a:pP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«Педагогический проект «Новые горизонты»</a:t>
            </a:r>
            <a:endParaRPr lang="ru-RU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Нестерова Э. Р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дошкольное образовательное учреждение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Центр развития ребенка – детский сад №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242)</a:t>
            </a:r>
            <a:r>
              <a:rPr lang="ru-RU" dirty="0" smtClean="0"/>
              <a:t> 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«Навигатор юного мультипликатора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endParaRPr lang="ru-RU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Сугатова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С. В.,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Феонычева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Л. А.,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Хайдарова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Э. П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дошкольное образовательное учреждение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«Детский сад №48 «</a:t>
            </a:r>
            <a:r>
              <a:rPr lang="ru-RU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Дельфинёнок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» города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Димитровграда)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Развитие </a:t>
            </a:r>
            <a:r>
              <a:rPr lang="ru-RU" i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саморегуляции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поведения детей старшего дошкольного возраста  с использованием игрового пособия «</a:t>
            </a:r>
            <a:r>
              <a:rPr lang="ru-RU" i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Флешка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успеха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</a:p>
          <a:p>
            <a:pPr marL="0" indent="0" algn="just"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Аблязова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Г.И.,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Невматуллина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М.Ш.,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Сунчалеева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Г.М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бюджетное дошкольное образовательное учреждение </a:t>
            </a:r>
            <a:r>
              <a:rPr lang="ru-RU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Старокулаткинский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детский сад № 3 «</a:t>
            </a:r>
            <a:r>
              <a:rPr lang="ru-RU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Чишмя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Развитие у детей дошкольного возраста интереса к окружающему миру в процессе диалога культур с использованием телевизионного канала «</a:t>
            </a:r>
            <a:r>
              <a:rPr lang="ru-RU" i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Чишмя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</a:p>
          <a:p>
            <a:pPr marL="0" indent="0" algn="just"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Клементьева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Г.А., Ларина Л.Е., 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Торутанова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Е.Е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дошкольное образовательное учреждение </a:t>
            </a:r>
            <a:r>
              <a:rPr lang="ru-RU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Цильнинский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детский сад «Терем-Теремок»  МО «</a:t>
            </a:r>
            <a:r>
              <a:rPr lang="ru-RU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Цильнинский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район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Технология формирования основ проектной культуры детей дошкольного возраста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endParaRPr lang="ru-RU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Бояркина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А. В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дошкольное образовательное учреждение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«Детский сад № 48 «</a:t>
            </a:r>
            <a:r>
              <a:rPr lang="ru-RU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Дельфинёнок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» города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Димитровграда)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Создание условий для проявления детской инициативы и самостоятельности через игровое пространство «Гениальный носочек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  <a:endParaRPr lang="ru-RU" i="1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Варламова И. В.,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дошкольное образовательное учреждение Центр развития ребёнка - детский сад № 20 «</a:t>
            </a:r>
            <a:r>
              <a:rPr lang="ru-RU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Искринка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«Дидактическое пособие для детей старшего дошкольного возраста текстильная книга «Ульяновск - Симбирск»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</a:p>
          <a:p>
            <a:pPr marL="0" indent="0"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Аверина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Н.Л., Кузьмина М.Е., Ильченко Т.Н., </a:t>
            </a:r>
            <a:r>
              <a:rPr lang="ru-RU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Моторина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А.М.,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Спиридонова Л.В.,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Шестакова </a:t>
            </a:r>
            <a:r>
              <a:rPr lang="ru-RU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Т.В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бюджетное образовательное учреждение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дополнительного образования «Центр детского творчества № 1»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«Русские традиции в зимние святки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endParaRPr lang="ru-RU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/>
            <a:endParaRPr lang="ru-RU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88132"/>
            <a:ext cx="2457763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9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346050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prstClr val="black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3</a:t>
            </a:r>
            <a:r>
              <a:rPr lang="ru-RU" sz="2700" b="1" dirty="0">
                <a:solidFill>
                  <a:prstClr val="black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.  Инновация дошкольного образования</a:t>
            </a:r>
            <a:endParaRPr lang="ru-RU" sz="27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640960" cy="54006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62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2 место</a:t>
            </a:r>
            <a:endParaRPr lang="ru-RU" sz="6200" dirty="0">
              <a:latin typeface="PT Astra Serif" panose="020A0603040505020204" pitchFamily="18" charset="-52"/>
              <a:ea typeface="PT Astra Serif" panose="020A0603040505020204" pitchFamily="18" charset="-5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64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Кантемирова</a:t>
            </a: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</a:t>
            </a:r>
            <a:r>
              <a:rPr lang="ru-RU" sz="64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Т. В.,  </a:t>
            </a:r>
            <a:r>
              <a:rPr lang="ru-RU" sz="6400" b="1" dirty="0" err="1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Климашина</a:t>
            </a:r>
            <a:r>
              <a:rPr lang="ru-RU" sz="64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Е. В.,  Кондратьева Н.А.,  Терентьева А. М</a:t>
            </a: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.,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(Муниципальное бюджетное дошкольное образовательное учреждение </a:t>
            </a:r>
            <a:r>
              <a:rPr lang="ru-RU" sz="64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Центр развития ребенка - детский сад 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/>
            </a:r>
            <a:b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</a:b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№ </a:t>
            </a:r>
            <a:r>
              <a:rPr lang="ru-RU" sz="64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242 «Садко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») </a:t>
            </a:r>
            <a:r>
              <a:rPr lang="ru-RU" sz="6400" dirty="0" smtClean="0"/>
              <a:t>–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</a:t>
            </a:r>
            <a:r>
              <a:rPr lang="ru-RU" sz="6400" i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Консультационный 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центр </a:t>
            </a:r>
            <a:r>
              <a:rPr lang="ru-RU" sz="6400" i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по оказанию бесплатной методической, психолого-педагогической и консультативной помощи родителям с детьми дошкольного возраста, преимущественно не посещающих дошкольную организацию. Адаптационная группа для детей до 3-х лет «Росточек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</a:t>
            </a:r>
            <a:r>
              <a:rPr lang="ru-RU" sz="6400" i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 </a:t>
            </a:r>
          </a:p>
          <a:p>
            <a:pPr marL="0" indent="0" algn="just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4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Стебейкина</a:t>
            </a: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</a:t>
            </a:r>
            <a:r>
              <a:rPr lang="ru-RU" sz="64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Н.Л., Сыркина Н.В., Хренова В.А</a:t>
            </a: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., 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(Муниципальное бюджетное дошкольное образовательное учреждение </a:t>
            </a:r>
            <a:r>
              <a:rPr lang="ru-RU" sz="6400" dirty="0" err="1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Теренгульский</a:t>
            </a:r>
            <a:r>
              <a:rPr lang="ru-RU" sz="64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детский сад «Солнышко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») </a:t>
            </a:r>
            <a:r>
              <a:rPr lang="ru-RU" sz="6400" dirty="0" smtClean="0"/>
              <a:t>–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</a:t>
            </a:r>
            <a:r>
              <a:rPr lang="ru-RU" sz="6400" i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Педагогический терренкур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</a:t>
            </a:r>
            <a:endParaRPr lang="ru-RU" sz="6400" i="1" dirty="0">
              <a:latin typeface="PT Astra Serif" panose="020A0603040505020204" pitchFamily="18" charset="-52"/>
              <a:ea typeface="PT Astra Serif" panose="020A0603040505020204" pitchFamily="18" charset="-52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Гора </a:t>
            </a:r>
            <a:r>
              <a:rPr lang="ru-RU" sz="64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Г.А., Михайлова Л.А., </a:t>
            </a:r>
            <a:r>
              <a:rPr lang="ru-RU" sz="6400" b="1" dirty="0" err="1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Тузова</a:t>
            </a:r>
            <a:r>
              <a:rPr lang="ru-RU" sz="64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Н.А</a:t>
            </a: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., 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(Муниципальное бюджетное дошкольное образовательное учреждение </a:t>
            </a:r>
            <a:r>
              <a:rPr lang="ru-RU" sz="64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</a:t>
            </a:r>
            <a:r>
              <a:rPr lang="ru-RU" sz="6400" dirty="0" err="1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Ишеевский</a:t>
            </a:r>
            <a:r>
              <a:rPr lang="ru-RU" sz="64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детский сад «Ромашка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») </a:t>
            </a:r>
            <a:r>
              <a:rPr lang="ru-RU" sz="6400" dirty="0" smtClean="0"/>
              <a:t>–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«Педагогический </a:t>
            </a:r>
            <a:r>
              <a:rPr lang="ru-RU" sz="6400" i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проект для детей подготовительной к школе группе «Всё-всё-всё о пони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</a:t>
            </a:r>
            <a:endParaRPr lang="ru-RU" sz="6400" i="1" dirty="0">
              <a:latin typeface="PT Astra Serif" panose="020A0603040505020204" pitchFamily="18" charset="-52"/>
              <a:ea typeface="PT Astra Serif" panose="020A0603040505020204" pitchFamily="18" charset="-52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Лазарева </a:t>
            </a:r>
            <a:r>
              <a:rPr lang="ru-RU" sz="64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Д.В</a:t>
            </a: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.,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(Муниципальное бюджетное дошкольное образовательное учреждение </a:t>
            </a:r>
            <a:r>
              <a:rPr lang="ru-RU" sz="64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детский сад № 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229) </a:t>
            </a:r>
            <a:r>
              <a:rPr lang="ru-RU" sz="6400" dirty="0" smtClean="0"/>
              <a:t>–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«Авторская </a:t>
            </a:r>
            <a:r>
              <a:rPr lang="ru-RU" sz="6400" i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парциальная программа дополнительного образования для детей 4-7 лет «Ритмика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</a:t>
            </a:r>
            <a:endParaRPr lang="ru-RU" sz="6400" i="1" dirty="0">
              <a:latin typeface="PT Astra Serif" panose="020A0603040505020204" pitchFamily="18" charset="-52"/>
              <a:ea typeface="PT Astra Serif" panose="020A0603040505020204" pitchFamily="18" charset="-52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4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Авторский </a:t>
            </a:r>
            <a:r>
              <a:rPr lang="ru-RU" sz="64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коллектив</a:t>
            </a:r>
            <a:r>
              <a:rPr lang="ru-RU" sz="64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( Муниципальное дошкольное образовательное учреждение </a:t>
            </a:r>
            <a:r>
              <a:rPr lang="ru-RU" sz="64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Новоспасский детский сад №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6) </a:t>
            </a:r>
            <a:r>
              <a:rPr lang="ru-RU" sz="6400" dirty="0" smtClean="0"/>
              <a:t>–</a:t>
            </a:r>
            <a:r>
              <a:rPr lang="ru-RU" sz="6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4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«Картотека </a:t>
            </a:r>
            <a:r>
              <a:rPr lang="ru-RU" sz="6400" i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игр социокультурной направленности «Чудесные валенки!» для детей старшего дошкольного возраста (5-7 лет)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88132"/>
            <a:ext cx="2457763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04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778098"/>
          </a:xfrm>
        </p:spPr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3</a:t>
            </a:r>
            <a:r>
              <a:rPr lang="ru-RU" sz="2800" b="1" dirty="0">
                <a:solidFill>
                  <a:prstClr val="black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.  Инновация дошкольного образования</a:t>
            </a:r>
            <a:endParaRPr lang="ru-RU" sz="28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9"/>
            <a:ext cx="8363272" cy="482453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1 место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Абдрахимова</a:t>
            </a:r>
            <a:r>
              <a:rPr lang="ru-RU" b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Э.Ф., Тагирова Л.И</a:t>
            </a:r>
            <a:r>
              <a:rPr lang="ru-RU" b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.,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(Муниципальное бюджетное дошкольное</a:t>
            </a:r>
            <a:r>
              <a:rPr lang="ru-RU" b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образовательное учреждение </a:t>
            </a:r>
            <a:r>
              <a:rPr lang="ru-RU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детский сад №174 «Росинка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Первый шаг к ГТО. Парциальная программа по подготовке дошкольников к сдаче норм физкультурно-спортивного комплекса «Готов к труду и обороне</a:t>
            </a:r>
            <a:r>
              <a:rPr lang="ru-RU" i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Кокарева </a:t>
            </a:r>
            <a:r>
              <a:rPr lang="ru-RU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И. Ю., </a:t>
            </a:r>
            <a:r>
              <a:rPr lang="ru-RU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Саютинская</a:t>
            </a:r>
            <a:r>
              <a:rPr lang="ru-RU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Н. В., </a:t>
            </a:r>
            <a:r>
              <a:rPr lang="ru-RU" b="1" dirty="0" err="1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Сайфутдинова</a:t>
            </a:r>
            <a:r>
              <a:rPr lang="ru-RU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И.Р., </a:t>
            </a:r>
            <a:r>
              <a:rPr lang="ru-RU" b="1" dirty="0" err="1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Сыраева</a:t>
            </a:r>
            <a:r>
              <a:rPr lang="ru-RU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А.Б</a:t>
            </a:r>
            <a:r>
              <a:rPr lang="ru-RU" b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(Муниципальное бюджетное дошкольное образовательное учреждение </a:t>
            </a:r>
            <a:r>
              <a:rPr lang="ru-RU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Центр развития ребёнка - детский сад № 20 «</a:t>
            </a:r>
            <a:r>
              <a:rPr lang="ru-RU" dirty="0" err="1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Искринка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«Методическое </a:t>
            </a:r>
            <a:r>
              <a:rPr lang="ru-RU" i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пособие по организации работы Центра игровой поддержки ребенка «По дороге в детский сад»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1" y="6189002"/>
            <a:ext cx="2457763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82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92211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 4.</a:t>
            </a:r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Инновация начального образования</a:t>
            </a:r>
            <a:endParaRPr lang="ru-RU" sz="4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435280" cy="4713387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err="1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Пчелякова</a:t>
            </a:r>
            <a:r>
              <a:rPr lang="ru-RU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Н.В</a:t>
            </a:r>
            <a:r>
              <a:rPr lang="ru-RU" b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(Муниципальное общеобразовательное учреждение </a:t>
            </a:r>
            <a:r>
              <a:rPr lang="ru-RU" dirty="0" err="1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Никулинская</a:t>
            </a:r>
            <a:r>
              <a:rPr lang="ru-RU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основная школа муниципального образования «Николаевский район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Дополнительная общеобразовательная общеразвивающая программа художественной направленности «Радуга творчества</a:t>
            </a:r>
            <a:r>
              <a:rPr lang="ru-RU" i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Урлапова</a:t>
            </a:r>
            <a:r>
              <a:rPr lang="ru-RU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 И. Ю., Хрипунова М. В., 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(Муниципальное бюджетное общеобразовательное учреждение </a:t>
            </a:r>
            <a:r>
              <a:rPr lang="ru-RU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города Ульяновска «Гимназия №30 им. Железной Дивизии» </a:t>
            </a:r>
            <a:r>
              <a:rPr lang="ru-RU" i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«Дополнительная общеразвивающая программа «Знаменитые люди нашего края</a:t>
            </a:r>
            <a:r>
              <a:rPr lang="ru-RU" i="1" dirty="0" smtClean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53726"/>
            <a:ext cx="2601779" cy="55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95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 4.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Инновация начального образования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34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Русскова</a:t>
            </a:r>
            <a:r>
              <a:rPr lang="ru-RU" sz="34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С. М., </a:t>
            </a:r>
            <a:r>
              <a:rPr lang="ru-RU" sz="3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бюджетное общеобразовательное учреждение города Ульяновска «Гимназия №13») </a:t>
            </a:r>
            <a:r>
              <a:rPr lang="ru-RU" sz="3600" dirty="0" smtClean="0"/>
              <a:t>–</a:t>
            </a:r>
            <a:r>
              <a:rPr lang="ru-RU" sz="3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3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34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«Программа логопедического сопровождения обучающихся с речевыми нарушениями «Занимательное словообразование с применением электронного обучения и дистанционных технологий»</a:t>
            </a:r>
          </a:p>
          <a:p>
            <a:pPr algn="just">
              <a:buNone/>
            </a:pPr>
            <a:r>
              <a:rPr lang="ru-RU" sz="34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Тузова</a:t>
            </a:r>
            <a:r>
              <a:rPr lang="ru-RU" sz="34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Ю. М.,</a:t>
            </a:r>
            <a:r>
              <a:rPr lang="ru-RU" sz="3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(Областное государственное автономное общеобразовательное учреждение «Гимназия №2» </a:t>
            </a:r>
            <a:r>
              <a:rPr lang="ru-RU" sz="34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«Нейропсихологические практики в работе современного педагога на уровне НОО»</a:t>
            </a:r>
          </a:p>
          <a:p>
            <a:pPr algn="just">
              <a:buNone/>
            </a:pPr>
            <a:r>
              <a:rPr lang="ru-RU" sz="34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34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   (сборник дидактических материалов)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42077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Секция 5.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Инновации естественнонаучного образования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Абаимова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О.Е.,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образовательное учреждение города Ульяновска «Средняя школа №31 имени Героев Свири»)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«Дополнительная общеобразовательная общеразвивающая программа  «Живая химия»</a:t>
            </a:r>
          </a:p>
          <a:p>
            <a:pPr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Беляева Л. А.,  Пушкарёва Е. Н.,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общеобразовательное учреждение  </a:t>
            </a:r>
            <a:r>
              <a:rPr lang="ru-RU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Мордово-Белоключёвская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СОШ муниципального образования «</a:t>
            </a:r>
            <a:r>
              <a:rPr lang="ru-RU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Вешкаймский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район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«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Формирование ключевых компетенций  учащихся на основе современных образовательных технологий. Проблемно-развивающее обучение»</a:t>
            </a:r>
          </a:p>
          <a:p>
            <a:pPr algn="just"/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26163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Секция 5.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Инновации естественнонаучного образования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Урлапова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И.Ю., Хрипунова М.В.,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(ОГБН ОО  «Дворец творчества детей и молодежи»)</a:t>
            </a:r>
          </a:p>
          <a:p>
            <a:pPr algn="just">
              <a:buNone/>
            </a:pP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«Дополнительная общеразвивающая программа естественнонаучной направленности «Экологический калейдоскоп»</a:t>
            </a:r>
          </a:p>
          <a:p>
            <a:pPr algn="just" fontAlgn="base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Королева  О. М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 (Муниципальное общеобразовательное учреждение </a:t>
            </a:r>
            <a:r>
              <a:rPr lang="ru-RU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Большенагаткинская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средняя школа имени Героя Советского Союза В.А.Любавина Муниципального  образования  «</a:t>
            </a:r>
            <a:r>
              <a:rPr lang="ru-RU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Цильнинский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район»)</a:t>
            </a:r>
            <a:r>
              <a:rPr lang="ru-RU" dirty="0" smtClean="0"/>
              <a:t> 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«Рабочая программа внеурочной деятельности по биологии «Познай себя»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43865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Секция 5.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Инновации естественнонаучного образования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60529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Владимирова Т.В.,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бюджетное дошкольное образовательное учреждение детский сад №186 «</a:t>
            </a:r>
            <a:r>
              <a:rPr lang="ru-RU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Волгарик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</a:t>
            </a:r>
            <a:r>
              <a:rPr lang="ru-RU" dirty="0" smtClean="0"/>
              <a:t> 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«Рабочая программа по ознакомлению детей 4-7 лет с явлениями неживой природы»</a:t>
            </a:r>
          </a:p>
          <a:p>
            <a:pPr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Ананьева Д.Д.,  Назарова Е.А.,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общеобразовательное учреждение средняя школа №27)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«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Методические рекомендации по формированию универсальной (инструментальной) грамотности при изучении химии средствами мобильных приложений и цифровых образовательных ресурсов»</a:t>
            </a:r>
            <a:endParaRPr lang="ru-RU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98350"/>
            <a:ext cx="2601779" cy="55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8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712968" cy="850106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Секция 6.</a:t>
            </a:r>
            <a:r>
              <a:rPr lang="ru-RU" sz="36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Инновации гуманитарного образования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256584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место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Колесникова </a:t>
            </a:r>
            <a:r>
              <a:rPr lang="ru-RU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С.В.,  Лапшина Л.В.,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бюджетное  общеобразовательное учреждение </a:t>
            </a:r>
            <a:r>
              <a:rPr lang="ru-RU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Языковская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СШ им. </a:t>
            </a:r>
            <a:r>
              <a:rPr lang="ru-RU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Н.М.Языкова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«Система формирования смыслового чтения как средства достижения </a:t>
            </a:r>
            <a:r>
              <a:rPr lang="ru-RU" i="1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метапредметных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результатов»</a:t>
            </a:r>
            <a:endParaRPr lang="ru-RU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Краснова </a:t>
            </a:r>
            <a:r>
              <a:rPr lang="ru-RU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Р.Р.,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общеобразовательное учреждение </a:t>
            </a:r>
            <a:r>
              <a:rPr lang="ru-RU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Большеключищенская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СОШ имени </a:t>
            </a:r>
            <a:r>
              <a:rPr lang="ru-RU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В.Н.Каштанкина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«Рабочая 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программа по учебному предмету  «Обществознание» в формате ФГОС ООО – 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2021г»</a:t>
            </a:r>
            <a:endParaRPr lang="ru-RU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sz="36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2 место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Брайцара</a:t>
            </a: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А.А</a:t>
            </a: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.,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(ОАПОУ 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Ульяновский авиационный колледж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- 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Межрегиональный центр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компетенций)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Применение скриптов в учебной деятельности как эффективный метод освоения знаний дисциплин общеобразовательная цикла»</a:t>
            </a:r>
            <a:endParaRPr lang="ru-RU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Беляева </a:t>
            </a:r>
            <a:r>
              <a:rPr lang="ru-RU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Г.А., Матрёнина В.В.,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(Муниципальные  общеобразовательные учреждения  </a:t>
            </a:r>
            <a:r>
              <a:rPr lang="ru-RU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Мордово-Белоключёвская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СОШ и Каргинская СОШ Муниципального образования «</a:t>
            </a:r>
            <a:r>
              <a:rPr lang="ru-RU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Вешкаймский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район»)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«Внеклассная 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работа как средство повышения мотивации к изучению иностранного языка в общеобразовательной школе»</a:t>
            </a:r>
            <a:endParaRPr lang="ru-RU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sz="36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3 место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Сиразетдинова</a:t>
            </a: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Е.Б</a:t>
            </a: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.,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 Муниципальное бюджетное общеобразовательное учреждение  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средняя школа № 78 города Ульяновска им. Гейдара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Алиева)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Школьный музей - основа поликультурного и патриотического образования учащихся»</a:t>
            </a:r>
            <a:endParaRPr lang="ru-RU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06" y="6237312"/>
            <a:ext cx="2601779" cy="55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31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2211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 7. 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Инновации профессионального образования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Бубнова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Е.В.,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(Областное государственное  бюджетное профессиональное  образовательное учреждение "</a:t>
            </a:r>
            <a:r>
              <a:rPr lang="ru-RU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Сурский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техникум агробизнеса» </a:t>
            </a:r>
          </a:p>
          <a:p>
            <a:pPr marL="0" indent="0" algn="just">
              <a:buNone/>
            </a:pP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«Методические рекомендации «Система работы по направлению формирования предпринимательских компетенций»</a:t>
            </a:r>
          </a:p>
          <a:p>
            <a:pPr marL="0" indent="0"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Красильникова Н.Ю., </a:t>
            </a: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Кудашова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Е.И., </a:t>
            </a: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Марсакова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Н.Н.,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(Областное государственное  бюджетное профессиональное  образовательное учреждение «Ульяновский колледж градостроительства и права»)    </a:t>
            </a:r>
          </a:p>
          <a:p>
            <a:pPr marL="0" indent="0" algn="just">
              <a:buNone/>
            </a:pPr>
            <a:r>
              <a:rPr lang="ru-RU" dirty="0" smtClean="0"/>
              <a:t>–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«Внедрение практико-ориентированного обучения через ландшафтную урбанизацию в образовательный процесс»</a:t>
            </a:r>
            <a:endParaRPr lang="ru-RU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14782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2211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 7.  </a:t>
            </a:r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Инновации профессионального образования</a:t>
            </a:r>
            <a:endParaRPr lang="ru-RU" sz="4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Рябова С.Ю.,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(Областное государственное  бюджетное профессиональное  образовательное учреждение «</a:t>
            </a:r>
            <a:r>
              <a:rPr lang="ru-RU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Димитровградский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техникум профессиональных технологий имени Героя Советского Союза М.С.Чернова»)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«Профессионально-личностная перспектива обучающихся техникума, как условие формирования мотивации к дальнейшей профессиональной деятельности»</a:t>
            </a:r>
          </a:p>
          <a:p>
            <a:pPr marL="0" indent="0" algn="just">
              <a:buNone/>
            </a:pPr>
            <a:endParaRPr lang="ru-RU" sz="14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Calibri" panose="020F0502020204030204" pitchFamily="34" charset="0"/>
              </a:rPr>
              <a:t> </a:t>
            </a:r>
            <a:r>
              <a:rPr lang="ru-RU" b="1" dirty="0" err="1" smtClean="0">
                <a:latin typeface="PT Astra Serif" panose="020A0603040505020204" pitchFamily="18" charset="-52"/>
                <a:ea typeface="PT Astra Serif" panose="020A0603040505020204" pitchFamily="18" charset="-52"/>
                <a:cs typeface="Calibri" panose="020F0502020204030204" pitchFamily="34" charset="0"/>
              </a:rPr>
              <a:t>Табакова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Calibri" panose="020F0502020204030204" pitchFamily="34" charset="0"/>
              </a:rPr>
              <a:t> Л.В.,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Calibri" panose="020F0502020204030204" pitchFamily="34" charset="0"/>
              </a:rPr>
              <a:t> (Областное государственное  бюджетное профессиональное образовательное учреждение "Ульяновский авиационный колледж-межрегиональный центр компетенций»)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Calibri" panose="020F0502020204030204" pitchFamily="34" charset="0"/>
              </a:rPr>
              <a:t>«</a:t>
            </a:r>
            <a:r>
              <a:rPr lang="ru-RU" i="1" dirty="0">
                <a:latin typeface="PT Astra Serif" panose="020A0603040505020204" pitchFamily="18" charset="-52"/>
                <a:ea typeface="PT Astra Serif" panose="020A0603040505020204" pitchFamily="18" charset="-52"/>
                <a:cs typeface="Calibri" panose="020F0502020204030204" pitchFamily="34" charset="0"/>
              </a:rPr>
              <a:t>Создание педагогических условий для профессионального и личностного развития обучающихся с ограниченными возможностями здоровья в условиях среднего профессионального образования»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78878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 7.  </a:t>
            </a:r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Инновации профессионального образования</a:t>
            </a:r>
            <a:endParaRPr lang="ru-RU" sz="4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Ефимова О.В., Дмитриева О.А.,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Попова Е.П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(Областное государственное бюджетное профессиональное образовательное учреждение «Ульяновский медицинский колледж имени С.Б.Анурьевой»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</a:p>
          <a:p>
            <a:pPr algn="just">
              <a:buNone/>
            </a:pPr>
            <a:r>
              <a:rPr lang="ru-RU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«Создание цифрового учебно-методического комплекса по дополнительным профессиональным образовательным программам в рамках непрерывного профессионального образования»</a:t>
            </a:r>
            <a:endParaRPr lang="ru-RU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98350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0397"/>
            <a:ext cx="7962056" cy="334267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8.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Культура здоровья</a:t>
            </a:r>
            <a:endParaRPr lang="ru-RU" sz="31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476672"/>
            <a:ext cx="8928992" cy="59766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  <a:endParaRPr lang="ru-RU" sz="16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buNone/>
            </a:pPr>
            <a:r>
              <a:rPr lang="ru-RU" sz="1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Липатова О. Г., </a:t>
            </a:r>
            <a:r>
              <a:rPr lang="ru-RU" sz="18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Овчинникова</a:t>
            </a:r>
            <a:r>
              <a:rPr lang="ru-RU" sz="1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Н.А., Шувалова В.А.,</a:t>
            </a:r>
            <a:r>
              <a:rPr lang="ru-RU" sz="1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 дошкольное образовательное учреждение Центр развития ребенка  - детский сад </a:t>
            </a:r>
          </a:p>
          <a:p>
            <a:pPr>
              <a:buNone/>
            </a:pPr>
            <a:r>
              <a:rPr lang="ru-RU" sz="1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№ 56 «Сказка» города Димитровграда) </a:t>
            </a:r>
            <a:r>
              <a:rPr lang="ru-RU" sz="1800" dirty="0" smtClean="0"/>
              <a:t>–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«</a:t>
            </a:r>
            <a:r>
              <a:rPr lang="ru-RU" sz="1800" i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Скиппинг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или 1-2-3-4-5 – начинаем мы скакать!»</a:t>
            </a:r>
          </a:p>
          <a:p>
            <a:pPr algn="ctr">
              <a:buNone/>
            </a:pP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место</a:t>
            </a:r>
            <a:endParaRPr lang="ru-RU" sz="16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1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Гусева С.В., </a:t>
            </a:r>
            <a:r>
              <a:rPr lang="ru-RU" sz="18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Улейкина</a:t>
            </a:r>
            <a:r>
              <a:rPr lang="ru-RU" sz="18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Т.А.,</a:t>
            </a:r>
            <a:r>
              <a:rPr lang="ru-RU" sz="1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(Областное государственное бюджетное профессиональное образовательное   учреждение  «Ульяновский социально-педагогический колледж»)  - 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</a:t>
            </a:r>
            <a:r>
              <a:rPr lang="ru-RU" sz="1800" i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Вейпинг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– субкультура, угрожающая здоровью современной молодёжи»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ru-RU" sz="1600" b="1" dirty="0"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3 место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18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Кантемирова</a:t>
            </a:r>
            <a:r>
              <a:rPr lang="ru-RU" sz="18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Т.В., Петрова Е.В., Филимонова А.А.</a:t>
            </a:r>
            <a:r>
              <a:rPr lang="ru-RU" sz="18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(Муниципальное бюджетное дошкольное образовательное учреждение </a:t>
            </a:r>
            <a:r>
              <a:rPr lang="ru-RU" sz="1800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Центр развития ребёнка – детский сад №242 «Садко</a:t>
            </a:r>
            <a:r>
              <a:rPr lang="ru-RU" sz="18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»)</a:t>
            </a:r>
            <a:r>
              <a:rPr lang="ru-RU" sz="1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800" dirty="0" smtClean="0"/>
              <a:t>–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</a:t>
            </a:r>
            <a:r>
              <a:rPr lang="ru-RU" sz="1800" i="1" dirty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Успешный старт юного чемпиона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»</a:t>
            </a:r>
            <a:endParaRPr lang="ru-RU" sz="1800" i="1" dirty="0">
              <a:latin typeface="PT Astra Serif" panose="020A0603040505020204" pitchFamily="18" charset="-52"/>
              <a:ea typeface="PT Astra Serif" panose="020A0603040505020204" pitchFamily="18" charset="-52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150"/>
              </a:spcBef>
              <a:spcAft>
                <a:spcPts val="1000"/>
              </a:spcAft>
              <a:buNone/>
            </a:pPr>
            <a:r>
              <a:rPr lang="ru-RU" sz="18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Степанов А.М.,</a:t>
            </a:r>
            <a:r>
              <a:rPr lang="ru-RU" sz="18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(Муниципальное бюджетное  учреждение дополнительного образования  «Центр детского творчества № 6») </a:t>
            </a:r>
            <a:r>
              <a:rPr lang="ru-RU" sz="1800" dirty="0" smtClean="0"/>
              <a:t>–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«Организация детского спортивного досуга»</a:t>
            </a:r>
          </a:p>
          <a:p>
            <a:pPr marL="0" indent="0" algn="just">
              <a:spcBef>
                <a:spcPts val="150"/>
              </a:spcBef>
              <a:spcAft>
                <a:spcPts val="1000"/>
              </a:spcAft>
              <a:buNone/>
            </a:pPr>
            <a:r>
              <a:rPr lang="ru-RU" sz="1800" b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Абросимова И. Ю., Гладышева О. С.,   Яковлева М.А.,  </a:t>
            </a:r>
            <a:r>
              <a:rPr lang="ru-RU" sz="1800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(Государственное бюджетное образовательное учреждение дополнительного профессионального образования «Нижегородский институт развития образования»)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 </a:t>
            </a:r>
            <a:r>
              <a:rPr lang="ru-RU" sz="1800" dirty="0" smtClean="0"/>
              <a:t>– </a:t>
            </a:r>
            <a:r>
              <a:rPr lang="ru-RU" sz="1800" i="1" dirty="0" smtClean="0"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«Создание системы городских ресурсных центров по формированию культуры питания у дошкольников»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0603"/>
            <a:ext cx="2312370" cy="49739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9. </a:t>
            </a:r>
            <a:r>
              <a:rPr lang="ru-RU" sz="2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Инновационные находки в становлении региональной идентичности в этнокультурном образовании</a:t>
            </a:r>
            <a:endParaRPr lang="ru-RU" sz="28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44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 место</a:t>
            </a:r>
            <a:endParaRPr lang="ru-RU" sz="44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38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Алиуллова</a:t>
            </a:r>
            <a:r>
              <a:rPr lang="ru-RU" sz="3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В.Ф.,</a:t>
            </a:r>
            <a:r>
              <a:rPr lang="ru-RU" sz="3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 бюджетное дошкольное образовательное учреждение детский сад №72) </a:t>
            </a:r>
            <a:r>
              <a:rPr lang="ru-RU" sz="4000" dirty="0" smtClean="0"/>
              <a:t>– </a:t>
            </a:r>
            <a:r>
              <a:rPr lang="ru-RU" sz="3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«Рабочая программа «</a:t>
            </a:r>
            <a:r>
              <a:rPr lang="ru-RU" sz="3800" i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Йолдызлар</a:t>
            </a:r>
            <a:r>
              <a:rPr lang="ru-RU" sz="3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 («Звёзды»)</a:t>
            </a:r>
          </a:p>
          <a:p>
            <a:pPr algn="just">
              <a:buNone/>
            </a:pPr>
            <a:r>
              <a:rPr lang="ru-RU" sz="3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Корякина Е.М.,</a:t>
            </a:r>
            <a:r>
              <a:rPr lang="ru-RU" sz="3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 бюджетное общеобразовательное учреждение «Средняя школа №53 им. Заслуженного Учителя РФ И.В.Исакова») </a:t>
            </a:r>
            <a:r>
              <a:rPr lang="ru-RU" sz="4000" dirty="0" smtClean="0"/>
              <a:t>–</a:t>
            </a:r>
            <a:r>
              <a:rPr lang="ru-RU" sz="3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3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«Русское народное искусство»</a:t>
            </a:r>
          </a:p>
          <a:p>
            <a:pPr algn="just">
              <a:buNone/>
            </a:pPr>
            <a:r>
              <a:rPr lang="ru-RU" sz="38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Куруськина</a:t>
            </a:r>
            <a:r>
              <a:rPr lang="ru-RU" sz="3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Н.Ю.,</a:t>
            </a:r>
            <a:r>
              <a:rPr lang="ru-RU" sz="3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общеобразовательное  учреждение </a:t>
            </a:r>
            <a:r>
              <a:rPr lang="ru-RU" sz="38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Елаурская</a:t>
            </a:r>
            <a:r>
              <a:rPr lang="ru-RU" sz="3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средняя школа имени Героя Советского Союза А.П. Дмитриева) </a:t>
            </a:r>
            <a:r>
              <a:rPr lang="ru-RU" sz="4000" dirty="0" smtClean="0"/>
              <a:t>– </a:t>
            </a:r>
            <a:r>
              <a:rPr lang="ru-RU" sz="3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«Чувашский национальный праздник «</a:t>
            </a:r>
            <a:r>
              <a:rPr lang="ru-RU" sz="3800" i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Акатуй</a:t>
            </a:r>
            <a:r>
              <a:rPr lang="ru-RU" sz="3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 </a:t>
            </a:r>
          </a:p>
          <a:p>
            <a:pPr algn="just">
              <a:buNone/>
            </a:pPr>
            <a:r>
              <a:rPr lang="ru-RU" sz="3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Ягудина Г.Р.,</a:t>
            </a:r>
            <a:r>
              <a:rPr lang="ru-RU" sz="3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 бюджетное общеобразовательное  учреждение </a:t>
            </a:r>
            <a:r>
              <a:rPr lang="ru-RU" sz="38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Большечирклейская</a:t>
            </a:r>
            <a:r>
              <a:rPr lang="ru-RU" sz="3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средняя школа Муниципального образования «Николаевский район») </a:t>
            </a:r>
            <a:r>
              <a:rPr lang="ru-RU" sz="4000" dirty="0" smtClean="0"/>
              <a:t>–</a:t>
            </a:r>
            <a:r>
              <a:rPr lang="ru-RU" sz="38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38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«Культура народов Николаевского района»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98350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9. </a:t>
            </a:r>
            <a:r>
              <a:rPr lang="ru-RU" sz="2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Инновационные находки в становлении региональной идентичности в этнокультурном образовании</a:t>
            </a:r>
            <a:endParaRPr lang="ru-RU" sz="28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56792"/>
            <a:ext cx="8928992" cy="4725855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62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 место</a:t>
            </a:r>
            <a:endParaRPr lang="ru-RU" sz="62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5500" dirty="0" smtClean="0"/>
              <a:t> </a:t>
            </a: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Бабина О.С., Лукьянова Ю.В.,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дошкольное образовательное учреждение «Центр развития ребенка </a:t>
            </a:r>
            <a:r>
              <a:rPr lang="ru-RU" sz="5400" dirty="0" smtClean="0"/>
              <a:t>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детский сад №56 «Сказка» города Димитровграда) </a:t>
            </a:r>
            <a:r>
              <a:rPr lang="ru-RU" sz="6000" dirty="0" smtClean="0"/>
              <a:t>–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«Музейная педагогика как средство формирования у дошкольников базовых национальных ценностей при реализации проекта «Мини – музей Азбуки»</a:t>
            </a:r>
          </a:p>
          <a:p>
            <a:pPr algn="just">
              <a:buNone/>
            </a:pPr>
            <a:r>
              <a:rPr lang="ru-RU" sz="55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Беззубенкова</a:t>
            </a: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В.С., Исакова Л.Н.,  Семенов Д.Ю.,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общеобразовательное учреждение города Ульяновска «Центр детского творчества</a:t>
            </a:r>
            <a:b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№ 6») </a:t>
            </a:r>
            <a:r>
              <a:rPr lang="ru-RU" sz="6000" dirty="0" smtClean="0"/>
              <a:t>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«Роль краеведения в современной системе образования и формировании региональной идентичности»</a:t>
            </a:r>
          </a:p>
          <a:p>
            <a:pPr algn="just">
              <a:buNone/>
            </a:pPr>
            <a:r>
              <a:rPr lang="ru-RU" sz="55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Ботманова</a:t>
            </a: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А. Н., Куликова Е. С., Салтыкова Т. Н., 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бюджетное дошкольное образовательное учреждение «Детский сад № 5 «Радуга» города Шумерля Чувашской Республики)</a:t>
            </a:r>
            <a:r>
              <a:rPr lang="ru-RU" sz="6000" dirty="0" smtClean="0"/>
              <a:t> 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«Выдающиеся люди Чувашии»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</a:p>
          <a:p>
            <a:pPr algn="just">
              <a:buNone/>
            </a:pP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Ибрагимова Г.Ю.,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общеобразовательное учреждение </a:t>
            </a:r>
            <a:r>
              <a:rPr lang="ru-RU" sz="55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Никулинская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основная школа Муниципального образования «Николаевский район») </a:t>
            </a:r>
            <a:r>
              <a:rPr lang="ru-RU" sz="6000" dirty="0" smtClean="0"/>
              <a:t>–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«По малой Родине моей» </a:t>
            </a:r>
          </a:p>
          <a:p>
            <a:pPr algn="just">
              <a:buNone/>
            </a:pP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Ягудина Н.Р.,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 бюджетное общеобразовательное учреждение </a:t>
            </a:r>
            <a:r>
              <a:rPr lang="ru-RU" sz="55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Большечирклейская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средняя школа Муниципального образования «Николаевский район») </a:t>
            </a:r>
            <a:r>
              <a:rPr lang="ru-RU" sz="6000" dirty="0" smtClean="0"/>
              <a:t>–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«Культура народов Поволжья»</a:t>
            </a:r>
          </a:p>
          <a:p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82647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9</a:t>
            </a:r>
            <a:r>
              <a:rPr lang="ru-RU" sz="2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 Инновационные находки в становлении региональной идентичности в этнокультурном образовании</a:t>
            </a:r>
            <a:endParaRPr lang="ru-RU" sz="28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628" y="1417638"/>
            <a:ext cx="8964488" cy="5282108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68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  <a:endParaRPr lang="ru-RU" sz="68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buNone/>
            </a:pP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Авторский </a:t>
            </a: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коллектив</a:t>
            </a:r>
            <a:r>
              <a:rPr lang="ru-RU" sz="6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бюджетное общеобразовательное учреждение </a:t>
            </a:r>
            <a:r>
              <a:rPr lang="ru-RU" sz="6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города Ульяновска «Средняя школа № 13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sz="6000" dirty="0" smtClean="0"/>
              <a:t>–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0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«Изучение феномена АКМЕ в деятельности представителей различных национальных культур</a:t>
            </a:r>
            <a:r>
              <a:rPr lang="ru-RU" sz="6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 </a:t>
            </a:r>
            <a:r>
              <a:rPr lang="ru-RU" sz="60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</a:p>
          <a:p>
            <a:pPr>
              <a:buNone/>
            </a:pP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000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Алмазова</a:t>
            </a: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О.В., Курбатова А.А., Пичугина Е.А</a:t>
            </a:r>
            <a:r>
              <a:rPr lang="ru-RU" sz="6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 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бюджетное дошкольное образовательное учреждение </a:t>
            </a:r>
            <a:r>
              <a:rPr lang="ru-RU" sz="6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«Детский сад № 13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</a:t>
            </a:r>
            <a:r>
              <a:rPr lang="ru-RU" sz="6000" dirty="0" smtClean="0"/>
              <a:t> –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0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«Воспитание подрастающего поколения на основе семейных традиций чувашского народа</a:t>
            </a:r>
            <a:r>
              <a:rPr lang="ru-RU" sz="6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r>
              <a:rPr lang="ru-RU" sz="60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</a:p>
          <a:p>
            <a:pPr>
              <a:buNone/>
            </a:pPr>
            <a:r>
              <a:rPr lang="ru-RU" sz="6000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Кочаева</a:t>
            </a: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А.П., </a:t>
            </a:r>
            <a:r>
              <a:rPr lang="ru-RU" sz="6000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Левшанова</a:t>
            </a: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Н. В., </a:t>
            </a:r>
            <a:r>
              <a:rPr lang="ru-RU" sz="6000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Суходеева</a:t>
            </a: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В.И</a:t>
            </a:r>
            <a:r>
              <a:rPr lang="ru-RU" sz="6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общеобразовательное учреждение </a:t>
            </a:r>
            <a:r>
              <a:rPr lang="ru-RU" sz="6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средняя школа с. Кивать имени доктора технических наук А.И. </a:t>
            </a:r>
            <a:r>
              <a:rPr lang="ru-RU" sz="6000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Фионова</a:t>
            </a:r>
            <a:r>
              <a:rPr lang="ru-RU" sz="6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000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Кузоватовского</a:t>
            </a:r>
            <a:r>
              <a:rPr lang="ru-RU" sz="6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района) </a:t>
            </a:r>
            <a:r>
              <a:rPr lang="ru-RU" sz="6000" dirty="0" smtClean="0"/>
              <a:t>–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ru-RU" sz="60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«Диалог культур</a:t>
            </a:r>
            <a:r>
              <a:rPr lang="ru-RU" sz="6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r>
              <a:rPr lang="ru-RU" sz="60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</a:p>
          <a:p>
            <a:pPr>
              <a:buNone/>
            </a:pPr>
            <a:r>
              <a:rPr lang="ru-RU" sz="6000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Туктарова</a:t>
            </a: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А.М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 (Муниципальное бюджетное учреждение </a:t>
            </a:r>
            <a:r>
              <a:rPr lang="ru-RU" sz="6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дополнительного образования города Ульяновска «Центр детского творчества № 2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sz="6000" dirty="0" smtClean="0"/>
              <a:t>–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 </a:t>
            </a:r>
            <a:r>
              <a:rPr lang="ru-RU" sz="6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</a:t>
            </a:r>
            <a:r>
              <a:rPr lang="ru-RU" sz="60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Татарское песенное творчество и его традиции</a:t>
            </a:r>
            <a:r>
              <a:rPr lang="ru-RU" sz="6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endParaRPr lang="ru-RU" sz="6000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buNone/>
            </a:pPr>
            <a:r>
              <a:rPr lang="ru-RU" sz="6000" b="1" dirty="0" err="1">
                <a:latin typeface="PT Astra Serif" panose="020A0603040505020204" pitchFamily="18" charset="-52"/>
                <a:ea typeface="PT Astra Serif" panose="020A0603040505020204" pitchFamily="18" charset="-52"/>
              </a:rPr>
              <a:t>Ховрина</a:t>
            </a:r>
            <a:r>
              <a:rPr lang="ru-RU" sz="6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С.А</a:t>
            </a:r>
            <a:r>
              <a:rPr lang="ru-RU" sz="6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 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бюджетное учреждение </a:t>
            </a:r>
          </a:p>
          <a:p>
            <a:pPr>
              <a:buNone/>
            </a:pP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6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дополнительного образования города Ульяновска «Центр детского творчества № 2</a:t>
            </a:r>
            <a:r>
              <a:rPr lang="ru-RU" sz="6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sz="6000" dirty="0" smtClean="0"/>
              <a:t>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«Дополнительная </a:t>
            </a:r>
            <a:r>
              <a:rPr lang="ru-RU" sz="55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общеобразовательная программа художественной</a:t>
            </a:r>
          </a:p>
          <a:p>
            <a:pPr>
              <a:buNone/>
            </a:pPr>
            <a:r>
              <a:rPr lang="ru-RU" sz="55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                                                         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направленности </a:t>
            </a:r>
            <a:r>
              <a:rPr lang="ru-RU" sz="55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«Живопись родного края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endParaRPr lang="ru-RU" sz="5500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ctr">
              <a:buNone/>
            </a:pPr>
            <a:endParaRPr lang="ru-RU" sz="5500" b="1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8" y="6262854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10. </a:t>
            </a:r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Инновационный поиск молодых</a:t>
            </a:r>
            <a:endParaRPr lang="ru-RU" sz="4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место</a:t>
            </a:r>
            <a:endParaRPr lang="ru-RU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3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Ивкин С.В.,  </a:t>
            </a:r>
            <a:r>
              <a:rPr lang="ru-RU" sz="30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Ширтанова</a:t>
            </a:r>
            <a:r>
              <a:rPr lang="ru-RU" sz="3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С.С.,</a:t>
            </a:r>
            <a:r>
              <a:rPr lang="ru-RU" sz="3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дошкольное общеобразовательное учреждение средняя школа № 28) </a:t>
            </a:r>
          </a:p>
          <a:p>
            <a:pPr algn="just">
              <a:buNone/>
            </a:pPr>
            <a:r>
              <a:rPr lang="ru-RU" sz="3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2400" dirty="0" smtClean="0"/>
              <a:t>– </a:t>
            </a:r>
            <a:r>
              <a:rPr lang="ru-RU" sz="3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«История города У…»</a:t>
            </a:r>
          </a:p>
          <a:p>
            <a:pPr algn="ctr">
              <a:buNone/>
            </a:pPr>
            <a:r>
              <a:rPr lang="ru-RU" sz="3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место</a:t>
            </a:r>
            <a:endParaRPr lang="ru-RU" sz="3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just">
              <a:buNone/>
            </a:pPr>
            <a:r>
              <a:rPr lang="ru-RU" sz="3000" dirty="0" smtClean="0"/>
              <a:t> </a:t>
            </a:r>
            <a:r>
              <a:rPr lang="ru-RU" sz="30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Бабакова</a:t>
            </a:r>
            <a:r>
              <a:rPr lang="ru-RU" sz="3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Ю.Ю.,</a:t>
            </a:r>
            <a:r>
              <a:rPr lang="ru-RU" sz="3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дошкольное образовательное учреждение «Детский сад </a:t>
            </a:r>
            <a:br>
              <a:rPr lang="ru-RU" sz="3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r>
              <a:rPr lang="ru-RU" sz="3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№ 1 «Звездочка» г.Красный Кут Саратовской области») </a:t>
            </a:r>
          </a:p>
          <a:p>
            <a:pPr algn="just">
              <a:buNone/>
            </a:pPr>
            <a:r>
              <a:rPr lang="ru-RU" sz="2400" dirty="0" smtClean="0"/>
              <a:t>– </a:t>
            </a:r>
            <a:r>
              <a:rPr lang="ru-RU" sz="3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«Игра - как  необходимый процесс социализации личности ребенка»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96295"/>
            <a:ext cx="2601779" cy="5596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576064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11.  </a:t>
            </a:r>
            <a:r>
              <a:rPr lang="ru-RU" sz="4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«Инновация в воспитании»</a:t>
            </a: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70875"/>
            <a:ext cx="8784976" cy="5760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место</a:t>
            </a:r>
          </a:p>
          <a:p>
            <a:pPr marL="0" indent="0" algn="just">
              <a:buNone/>
            </a:pP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Бабич З.К., </a:t>
            </a: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Садыков </a:t>
            </a:r>
            <a:r>
              <a:rPr lang="ru-RU" sz="16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М.М., 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общеобразовательное учреждение </a:t>
            </a:r>
            <a:r>
              <a:rPr lang="ru-RU" sz="16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Чердаклинская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средняя школа №2)</a:t>
            </a:r>
            <a:r>
              <a:rPr lang="ru-RU" sz="1600" dirty="0" smtClean="0"/>
              <a:t> 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«Повышение уровня культурного капитала образовательной организации»</a:t>
            </a:r>
            <a:endParaRPr lang="ru-RU" sz="1600" i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spcAft>
                <a:spcPts val="0"/>
              </a:spcAft>
              <a:buNone/>
              <a:tabLst>
                <a:tab pos="1461770" algn="l"/>
              </a:tabLst>
            </a:pPr>
            <a:r>
              <a:rPr lang="ru-RU" sz="16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Михайлова О.Е.,</a:t>
            </a: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(М</a:t>
            </a:r>
            <a:r>
              <a:rPr lang="ru-RU" sz="1600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униципальное дошкольное образовательное учреждение Центр развития ребенка  - детский сад №56 МО «город Димитровград)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 «Домашние и дикие животные»</a:t>
            </a:r>
            <a:endParaRPr lang="ru-RU" sz="1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  <a:tabLst>
                <a:tab pos="1461770" algn="l"/>
              </a:tabLst>
            </a:pPr>
            <a:r>
              <a:rPr lang="ru-RU" sz="16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Авторский </a:t>
            </a:r>
            <a:r>
              <a:rPr lang="ru-RU" sz="16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коллектив</a:t>
            </a:r>
            <a:r>
              <a:rPr lang="ru-RU" sz="16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 бюджетное  дошкольное  образовательное учреждение  </a:t>
            </a:r>
            <a:r>
              <a:rPr lang="ru-RU" sz="16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ЦРР Детский сад №142 «Росинка</a:t>
            </a: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»)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sz="16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Город Солнца: формирование элементарных знаний об архитектурных сооружениях коренных народов Ульяновской области с включением всех участников образовательных отношений»</a:t>
            </a:r>
            <a:endParaRPr lang="ru-RU" sz="1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  <a:tabLst>
                <a:tab pos="1461770" algn="l"/>
              </a:tabLst>
            </a:pP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Васильева Н.Ю.,</a:t>
            </a:r>
            <a:r>
              <a:rPr lang="ru-RU" sz="16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</a:t>
            </a:r>
            <a:r>
              <a:rPr lang="ru-RU" sz="1600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униципальное  </a:t>
            </a:r>
            <a:r>
              <a:rPr lang="ru-RU" sz="1600" dirty="0">
                <a:latin typeface="PT Astra Serif" panose="020A0603040505020204" pitchFamily="18" charset="-52"/>
                <a:ea typeface="Calibri" panose="020F0502020204030204" pitchFamily="34" charset="0"/>
              </a:rPr>
              <a:t>бюджетное общеобразовательное учреждение</a:t>
            </a:r>
            <a:r>
              <a:rPr lang="ru-RU" sz="16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Тереньгульский</a:t>
            </a: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лицей при </a:t>
            </a:r>
            <a:r>
              <a:rPr lang="ru-RU" sz="1600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УлГТУ</a:t>
            </a: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»)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sz="16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Мир истории  в программе </a:t>
            </a:r>
            <a:r>
              <a:rPr lang="en-US" sz="16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Hot Potatoes</a:t>
            </a:r>
            <a:r>
              <a:rPr lang="ru-RU" sz="16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для обучающихся 6 класса с интеллектуальными нарушениями как форма текущего контроля в условиях введения ФГОС»</a:t>
            </a:r>
            <a:endParaRPr lang="ru-RU" sz="1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  <a:tabLst>
                <a:tab pos="1461770" algn="l"/>
              </a:tabLst>
            </a:pPr>
            <a:r>
              <a:rPr lang="ru-RU" sz="16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Авторский </a:t>
            </a:r>
            <a:r>
              <a:rPr lang="ru-RU" sz="16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коллектив</a:t>
            </a:r>
            <a:r>
              <a:rPr lang="ru-RU" sz="16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 бюджетное  дошкольное  образовательное учреждение </a:t>
            </a:r>
            <a:r>
              <a:rPr lang="ru-RU" sz="1600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Тереньгульский</a:t>
            </a:r>
            <a:r>
              <a:rPr lang="ru-RU" sz="16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детский сад «Солнышко</a:t>
            </a:r>
            <a:r>
              <a:rPr lang="ru-RU" sz="16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»)</a:t>
            </a:r>
            <a:r>
              <a:rPr lang="ru-RU" sz="16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16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sz="16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Мне светит ясным солнцем Родина моя </a:t>
            </a:r>
            <a:r>
              <a:rPr lang="ru-RU" sz="16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… (серия мини-проектов «Родники родного края», «Откуда пришел хлеб», «Ремесло, превращающееся в искусство»)»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  <a:tabLst>
                <a:tab pos="1461770" algn="l"/>
              </a:tabLst>
            </a:pPr>
            <a:r>
              <a:rPr lang="ru-RU" sz="1600" b="1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Атауллова</a:t>
            </a:r>
            <a:r>
              <a:rPr lang="ru-RU" sz="16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Э.Г.</a:t>
            </a:r>
            <a:r>
              <a:rPr lang="ru-RU" sz="16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,  муниципальное  бюджетное  дошкольное  образовательное учреждение «Детский сад №13» </a:t>
            </a:r>
            <a:r>
              <a:rPr lang="ru-RU" sz="16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«Приобщение детей к культурно-историческому наследию родного города, района, где живешь»</a:t>
            </a:r>
            <a:endParaRPr lang="ru-RU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64274"/>
            <a:ext cx="2601779" cy="55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45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49006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11.  </a:t>
            </a:r>
            <a:r>
              <a:rPr lang="ru-RU" sz="4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«Инновация в воспитании</a:t>
            </a:r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endParaRPr lang="ru-RU" sz="4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8507288" cy="5577483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spcAft>
                <a:spcPts val="0"/>
              </a:spcAft>
              <a:buNone/>
              <a:tabLst>
                <a:tab pos="1461770" algn="l"/>
              </a:tabLst>
            </a:pPr>
            <a:endParaRPr lang="ru-RU" sz="4200" b="1" dirty="0" smtClean="0">
              <a:latin typeface="PT Astra Serif" panose="020A0603040505020204" pitchFamily="18" charset="-52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0"/>
              </a:spcAft>
              <a:buNone/>
              <a:tabLst>
                <a:tab pos="1461770" algn="l"/>
              </a:tabLst>
            </a:pPr>
            <a:r>
              <a:rPr lang="ru-RU" sz="42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2  </a:t>
            </a:r>
            <a:r>
              <a:rPr lang="ru-RU" sz="42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место</a:t>
            </a:r>
            <a:endParaRPr lang="ru-RU" sz="4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Дубровина </a:t>
            </a:r>
            <a:r>
              <a:rPr lang="ru-RU" sz="40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А.Н., </a:t>
            </a:r>
            <a:r>
              <a:rPr lang="ru-RU" sz="4000" b="1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Пенькова</a:t>
            </a:r>
            <a:r>
              <a:rPr lang="ru-RU" sz="40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В.М</a:t>
            </a: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., </a:t>
            </a:r>
            <a:r>
              <a:rPr lang="ru-RU" sz="4000" dirty="0" smtClean="0"/>
              <a:t>–</a:t>
            </a:r>
            <a: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(Областное государственное автономное образовательное учреждение </a:t>
            </a:r>
            <a:r>
              <a:rPr lang="ru-RU" sz="40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«Гимназия №2» г. 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Ульяновска) </a:t>
            </a:r>
            <a:r>
              <a:rPr lang="ru-RU" sz="4000" dirty="0" smtClean="0"/>
              <a:t>–</a:t>
            </a:r>
            <a: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sz="40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Краеведческая учебная настольная игра «Ульяновская область – Симбирская губерния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</a:t>
            </a:r>
            <a:endParaRPr lang="ru-RU" sz="3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000" b="1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Мирошникова</a:t>
            </a: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40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Е.Ю</a:t>
            </a: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.,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(Муниципальное  бюджетное  дошкольное образовательное  учреждение </a:t>
            </a:r>
            <a:r>
              <a:rPr lang="ru-RU" sz="40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sz="4000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Ишеевский</a:t>
            </a:r>
            <a:r>
              <a:rPr lang="ru-RU" sz="40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детский сад  «Родничок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») </a:t>
            </a:r>
            <a:r>
              <a:rPr lang="ru-RU" sz="4000" dirty="0" smtClean="0"/>
              <a:t>–</a:t>
            </a:r>
            <a: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sz="40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Юные исследователи Арктики и Антарктиды – царства холода и льда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</a:t>
            </a:r>
            <a:endParaRPr lang="ru-RU" sz="3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Андрианова </a:t>
            </a:r>
            <a:r>
              <a:rPr lang="ru-RU" sz="40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Е. И., </a:t>
            </a:r>
            <a:r>
              <a:rPr lang="ru-RU" sz="4000" b="1" dirty="0" err="1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Банокина</a:t>
            </a:r>
            <a:r>
              <a:rPr lang="ru-RU" sz="40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О. В.,  Назарова Г. Ф</a:t>
            </a: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.,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(Муниципальное  бюджетное  дошкольное  образовательное  учреждение </a:t>
            </a:r>
            <a:r>
              <a:rPr lang="ru-RU" sz="40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«Детский сад № 47 «</a:t>
            </a:r>
            <a:r>
              <a:rPr lang="ru-RU" sz="4000" dirty="0" err="1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Веселинка</a:t>
            </a:r>
            <a:r>
              <a:rPr lang="ru-RU" sz="40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 города 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Димитровграда) </a:t>
            </a:r>
            <a:r>
              <a:rPr lang="ru-RU" sz="4000" dirty="0" smtClean="0"/>
              <a:t>–</a:t>
            </a:r>
            <a: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«Методическое </a:t>
            </a:r>
            <a:r>
              <a:rPr lang="ru-RU" sz="4000" i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пособие по воспитанию духовно-нравственных ценностей у детей старшего дошкольного возраста в процессе приобщения к основам православной культуры «ДОБРОЕ 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СЛОВО»</a:t>
            </a:r>
            <a:endParaRPr lang="ru-RU" sz="2000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Маркова </a:t>
            </a:r>
            <a:r>
              <a:rPr lang="ru-RU" sz="40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Т.В., Терёхина Ю.С</a:t>
            </a: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.,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(М</a:t>
            </a:r>
            <a:r>
              <a:rPr lang="ru-RU" sz="4000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униципальное бюджетное общеобразовательное учреждение </a:t>
            </a:r>
            <a:r>
              <a:rPr lang="ru-RU" sz="4000" dirty="0">
                <a:latin typeface="PT Astra Serif" panose="020A0603040505020204" pitchFamily="18" charset="-52"/>
                <a:ea typeface="Calibri" panose="020F0502020204030204" pitchFamily="34" charset="0"/>
              </a:rPr>
              <a:t>города Ульяновска «Средняя школа №10 имени Героя Советского Союза И.П. Громова</a:t>
            </a:r>
            <a:r>
              <a:rPr lang="ru-RU" sz="4000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»)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4000" dirty="0" smtClean="0"/>
              <a:t>–</a:t>
            </a:r>
            <a: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«Дополнительная </a:t>
            </a:r>
            <a:r>
              <a:rPr lang="ru-RU" sz="40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общеобразовательная общеразвивающая 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программа </a:t>
            </a:r>
            <a:r>
              <a:rPr lang="ru-RU" sz="40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«СПОРТЛАНДИЯ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</a:t>
            </a:r>
            <a:r>
              <a:rPr lang="ru-RU" sz="40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 </a:t>
            </a:r>
            <a:endParaRPr lang="ru-RU" sz="3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000" b="1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Волчкова</a:t>
            </a:r>
            <a:r>
              <a:rPr lang="ru-RU" sz="40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Н.В., Александрова Т.А., Качанова Н.С. 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 бюджетное  дошкольное  образовательное  учреждение </a:t>
            </a:r>
            <a:r>
              <a:rPr lang="ru-RU" sz="40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«детский сад 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№7«Солнечный город» </a:t>
            </a:r>
            <a:r>
              <a:rPr lang="ru-RU" sz="4000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общеразвивающего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вида г. Цивильск Чувашской республики) </a:t>
            </a:r>
            <a:r>
              <a:rPr lang="ru-RU" sz="4000" dirty="0" smtClean="0"/>
              <a:t>–</a:t>
            </a:r>
            <a:r>
              <a:rPr lang="ru-RU" sz="40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40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«Рождественский Фестиваль театральных постановок «Свет Вифлеемской звезды»</a:t>
            </a:r>
            <a:endParaRPr lang="ru-RU" sz="3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09328"/>
            <a:ext cx="2601779" cy="55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839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363272" cy="500141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3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место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Филиппова </a:t>
            </a:r>
            <a:r>
              <a:rPr lang="ru-RU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Н.С</a:t>
            </a: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.,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(Муниципальное  бюджетное  учреждение 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дополнительного образования  «Центр детского творчества» города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Ульяновска)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«</a:t>
            </a:r>
            <a:r>
              <a:rPr lang="ru-RU" i="1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Квиз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и его последствия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 </a:t>
            </a:r>
            <a:endParaRPr lang="ru-RU" sz="2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Ажина</a:t>
            </a: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А.Г., </a:t>
            </a:r>
            <a:r>
              <a:rPr lang="ru-RU" b="1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Ажин</a:t>
            </a: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В.А.,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(Муниципальное бюджетное  учреждение </a:t>
            </a:r>
            <a:r>
              <a:rPr lang="ru-RU" dirty="0" err="1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Мордово-Белоключёвская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СОШ)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«Военно-историческая реконструкция как инновационная форма воспитательной деятельности»</a:t>
            </a:r>
            <a:endParaRPr lang="ru-RU" sz="2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Лопатина Е.А., Никулина Л.И.,  Харитонова А.И.,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(М</a:t>
            </a:r>
            <a:r>
              <a:rPr lang="ru-RU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униципальное бюджетное общеобразовательное учреждение города Ульяновска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«Начальная школа №200 им. А.В.Горбатова») </a:t>
            </a: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«День Благодарения»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Данилова </a:t>
            </a:r>
            <a:r>
              <a:rPr lang="ru-RU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Л.Д., Данилова А.С.,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 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бюджетное  дошкольное  образовательное учреждение детский сад «Белоснежка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»)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«Фестивальная педагогика как вектор внедрения воспитательных инноваций  в образовательной организации  - социокультурном центре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 </a:t>
            </a:r>
            <a:endParaRPr lang="ru-RU" sz="28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Азина Л.М., Васильева А.В.,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 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учреждение дополнительного образования   «</a:t>
            </a:r>
            <a:r>
              <a:rPr lang="ru-RU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Майнский</a:t>
            </a:r>
            <a:r>
              <a:rPr lang="ru-RU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ЦДТ им. </a:t>
            </a:r>
            <a:r>
              <a:rPr lang="ru-RU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Г.Ф.Кныша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»)</a:t>
            </a:r>
            <a:r>
              <a:rPr lang="ru-RU" dirty="0" smtClean="0"/>
              <a:t>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dirty="0" smtClean="0"/>
              <a:t>–</a:t>
            </a:r>
            <a:r>
              <a:rPr lang="ru-RU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«Дополнительная 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образовательная Программа «</a:t>
            </a:r>
            <a:r>
              <a:rPr lang="ru-RU" i="1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Игнатовка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.</a:t>
            </a:r>
            <a:r>
              <a:rPr lang="en-US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by</a:t>
            </a:r>
            <a:r>
              <a:rPr lang="ru-RU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»</a:t>
            </a:r>
            <a:endParaRPr lang="ru-RU" sz="28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49006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sz="2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r>
              <a:rPr lang="ru-RU" sz="28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sz="28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r>
              <a:rPr lang="ru-RU" sz="2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</a:t>
            </a:r>
            <a:r>
              <a:rPr lang="ru-RU" sz="28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11.  </a:t>
            </a:r>
            <a:r>
              <a:rPr lang="ru-RU" sz="4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«Инновация в воспитании</a:t>
            </a:r>
            <a:r>
              <a:rPr lang="ru-RU" sz="4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</a:t>
            </a:r>
            <a: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sz="4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endParaRPr lang="ru-RU" sz="4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4" y="6111965"/>
            <a:ext cx="2601779" cy="55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46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63408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</a:t>
            </a:r>
            <a:r>
              <a:rPr lang="ru-RU" sz="28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11.  </a:t>
            </a:r>
            <a:r>
              <a:rPr lang="ru-RU" sz="40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«Инновация в воспитании»</a:t>
            </a:r>
            <a:r>
              <a:rPr lang="ru-RU" sz="4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/>
            </a:r>
            <a:br>
              <a:rPr lang="ru-RU" sz="4000" dirty="0">
                <a:latin typeface="PT Astra Serif" panose="020A0603040505020204" pitchFamily="18" charset="-52"/>
                <a:ea typeface="PT Astra Serif" panose="020A0603040505020204" pitchFamily="18" charset="-52"/>
              </a:rPr>
            </a:br>
            <a:endParaRPr lang="ru-RU" sz="4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534" y="908720"/>
            <a:ext cx="8481266" cy="5217443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ru-RU" sz="3600" b="1" dirty="0" smtClean="0">
              <a:latin typeface="PT Astra Serif" panose="020A0603040505020204" pitchFamily="18" charset="-52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44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Солдатова Н.В.,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(Муниципальное  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общеобразовательное  учреждение Николаевская средняя 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школа) </a:t>
            </a:r>
            <a:r>
              <a:rPr lang="ru-RU" sz="4400" dirty="0" smtClean="0"/>
              <a:t>–</a:t>
            </a:r>
            <a:r>
              <a:rPr lang="ru-RU" sz="4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i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Имя в летописи края. Чтобы помнили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  <a:endParaRPr lang="ru-RU" sz="3600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Долгова В.В.,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(Муниципальное  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бюджетное  дошкольное  образовательное  учреждение «</a:t>
            </a:r>
            <a:r>
              <a:rPr lang="ru-RU" sz="4400" dirty="0" err="1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Ишеевский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детский сад  «Родничок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4400" dirty="0" smtClean="0"/>
              <a:t>–</a:t>
            </a:r>
            <a:r>
              <a:rPr lang="ru-RU" sz="4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i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Надо, надо помогать, птицам зимовать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3600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Шпота</a:t>
            </a:r>
            <a:r>
              <a:rPr lang="ru-RU" sz="4400" b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В.Н.,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(Муниципальное  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бюджетное  общеобразовательное учреждение  «Средняя школа №31 им. Героев Свири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4400" dirty="0" smtClean="0"/>
              <a:t>–</a:t>
            </a:r>
            <a:r>
              <a:rPr lang="ru-RU" sz="4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«Учебно-методический  </a:t>
            </a:r>
            <a:r>
              <a:rPr lang="ru-RU" sz="4400" i="1" dirty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 «С любовью к малой Родине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4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Мустафина </a:t>
            </a:r>
            <a:r>
              <a:rPr lang="ru-RU" sz="44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Ю.Н.,  Орлов А.В.,  Пашаева С.З.,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 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бюджетное  учреждение дополнительного образования «Детский эколого-биологический центр» </a:t>
            </a:r>
            <a:r>
              <a:rPr lang="ru-RU" sz="4400" dirty="0" smtClean="0"/>
              <a:t>–</a:t>
            </a:r>
            <a:r>
              <a:rPr lang="ru-RU" sz="44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«Дополнительная  </a:t>
            </a:r>
            <a:r>
              <a:rPr lang="ru-RU" sz="44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общеразвивающая  программа «</a:t>
            </a:r>
            <a:r>
              <a:rPr lang="ru-RU" sz="4400" i="1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ЭКОлето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»</a:t>
            </a:r>
            <a:endParaRPr lang="ru-RU" sz="40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400" b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Филиппова </a:t>
            </a:r>
            <a:r>
              <a:rPr lang="ru-RU" sz="4400" b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Е.А.,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(Муниципальное  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бюджетное  дошкольное  образовательное  учреждение </a:t>
            </a:r>
            <a:r>
              <a:rPr lang="ru-RU" sz="4400" dirty="0" err="1">
                <a:latin typeface="PT Astra Serif" panose="020A0603040505020204" pitchFamily="18" charset="-52"/>
                <a:ea typeface="Times New Roman" panose="02020603050405020304" pitchFamily="18" charset="0"/>
              </a:rPr>
              <a:t>Тереньгульский</a:t>
            </a:r>
            <a:r>
              <a:rPr lang="ru-RU" sz="4400" dirty="0">
                <a:latin typeface="PT Astra Serif" panose="020A0603040505020204" pitchFamily="18" charset="-52"/>
                <a:ea typeface="Times New Roman" panose="02020603050405020304" pitchFamily="18" charset="0"/>
              </a:rPr>
              <a:t> детский сад «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Колосок») </a:t>
            </a:r>
            <a:r>
              <a:rPr lang="ru-RU" sz="4400" dirty="0" smtClean="0"/>
              <a:t>–</a:t>
            </a:r>
            <a:r>
              <a:rPr lang="ru-RU" sz="4400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 </a:t>
            </a:r>
            <a:r>
              <a:rPr lang="ru-RU" sz="4400" i="1" dirty="0" smtClean="0">
                <a:latin typeface="PT Astra Serif" panose="020A0603040505020204" pitchFamily="18" charset="-52"/>
                <a:ea typeface="Times New Roman" panose="02020603050405020304" pitchFamily="18" charset="0"/>
              </a:rPr>
              <a:t>«Мой </a:t>
            </a:r>
            <a:r>
              <a:rPr lang="ru-RU" sz="4400" i="1" dirty="0">
                <a:latin typeface="PT Astra Serif" panose="020A0603040505020204" pitchFamily="18" charset="-52"/>
                <a:ea typeface="Times New Roman" panose="02020603050405020304" pitchFamily="18" charset="0"/>
              </a:rPr>
              <a:t>край родной»</a:t>
            </a:r>
            <a:endParaRPr lang="ru-RU" sz="40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4" y="6111965"/>
            <a:ext cx="2601779" cy="55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3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34076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12. Совершенствование системы дополнительного образования как ресурса инновационного  развития экономики, общества, личности</a:t>
            </a:r>
            <a:endParaRPr lang="ru-RU" sz="24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0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 место</a:t>
            </a:r>
            <a:endParaRPr lang="ru-RU" sz="2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buNone/>
            </a:pPr>
            <a:r>
              <a:rPr lang="ru-RU" sz="2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Мальцева Ю.Ю., Сергеева А.В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., (Муниципальное  бюджетное дошкольное образовательное учреждение «Детский сад № 205 «Новоград» города Чебоксары Чувашской Республики) </a:t>
            </a:r>
            <a:r>
              <a:rPr lang="ru-RU" sz="2000" dirty="0" smtClean="0"/>
              <a:t>–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2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«Детский сад инновационного развития: детская техно-школа»</a:t>
            </a:r>
          </a:p>
          <a:p>
            <a:pPr>
              <a:buNone/>
            </a:pPr>
            <a:r>
              <a:rPr lang="ru-RU" sz="2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Симонова Е.А., Шишкова Л.М.,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бюджетное учреждение  дополнительного образования города Ульяновска «Центр детского творчества №5») </a:t>
            </a:r>
            <a:r>
              <a:rPr lang="ru-RU" sz="2000" dirty="0" smtClean="0"/>
              <a:t>–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Программа развития ММБУ ДО г.Ульяновска «ЦДТ№5» на 2021-2024 г.г. </a:t>
            </a:r>
            <a:r>
              <a:rPr lang="ru-RU" sz="2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«От успеха в творчестве к успеху в жизни»</a:t>
            </a:r>
          </a:p>
          <a:p>
            <a:pPr algn="ctr">
              <a:buNone/>
            </a:pPr>
            <a:r>
              <a:rPr lang="ru-RU" sz="2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 место</a:t>
            </a:r>
            <a:endParaRPr lang="ru-RU" sz="2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buNone/>
            </a:pPr>
            <a:r>
              <a:rPr lang="ru-RU" sz="20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Мунзафарова</a:t>
            </a:r>
            <a:r>
              <a:rPr lang="ru-RU" sz="2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Г.Ж.,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 бюджетное общеобразовательное учреждение </a:t>
            </a:r>
            <a:r>
              <a:rPr lang="ru-RU" sz="20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Большечирклейская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средняя школа) </a:t>
            </a:r>
            <a:r>
              <a:rPr lang="ru-RU" sz="2000" dirty="0" smtClean="0"/>
              <a:t>–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2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«Палитра»</a:t>
            </a:r>
          </a:p>
          <a:p>
            <a:pPr>
              <a:buNone/>
            </a:pPr>
            <a:r>
              <a:rPr lang="ru-RU" sz="2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Ларионова Г. В., 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бюджетное дошкольное образовательное учреждение «Детский сад № 205 «Новоград» города Чебоксары Чувашской Республики) </a:t>
            </a:r>
            <a:r>
              <a:rPr lang="ru-RU" sz="2000" dirty="0" smtClean="0"/>
              <a:t>–</a:t>
            </a:r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2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«Физическое развитие детей дошкольного возраста через</a:t>
            </a:r>
          </a:p>
          <a:p>
            <a:pPr>
              <a:buNone/>
            </a:pPr>
            <a:r>
              <a:rPr lang="ru-RU" sz="2000" i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2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                                      обучение элементам спортивной игры «Баскетбол»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5304"/>
            <a:ext cx="2601779" cy="55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70609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13. </a:t>
            </a:r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Инновационные технологии</a:t>
            </a:r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80728"/>
            <a:ext cx="8856984" cy="5688632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5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  <a:endParaRPr lang="ru-RU" sz="5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buNone/>
            </a:pP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Никитина Д.А., Сморода Е.Н., 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(Областное государственное автономное общеобразовательное учреждение "Гимназия №2) </a:t>
            </a:r>
            <a:r>
              <a:rPr lang="ru-RU" sz="5500" dirty="0" smtClean="0"/>
              <a:t>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«Инновационные технологии в современном образовательном пространстве» </a:t>
            </a:r>
          </a:p>
          <a:p>
            <a:pPr>
              <a:buNone/>
            </a:pP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Зарубина В.В., </a:t>
            </a:r>
            <a:r>
              <a:rPr lang="ru-RU" sz="55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Ладаева</a:t>
            </a: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Л.Г., </a:t>
            </a:r>
            <a:r>
              <a:rPr lang="ru-RU" sz="55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Токмакова</a:t>
            </a: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Л.П.,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 бюджетное образовательное учреждение города Ульяновска «Гимназия №34») </a:t>
            </a:r>
            <a:r>
              <a:rPr lang="ru-RU" sz="5500" dirty="0" smtClean="0"/>
              <a:t>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    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«Учебно-методическое пособие  «</a:t>
            </a:r>
            <a:r>
              <a:rPr lang="ru-RU" sz="5500" i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Тьюторское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сопровождение проектной и учебно-исследовательской деятельности учащихся в условиях реализации ФГОС общего образования»  </a:t>
            </a:r>
          </a:p>
          <a:p>
            <a:pPr algn="ctr">
              <a:buNone/>
            </a:pP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 место</a:t>
            </a:r>
            <a:endParaRPr lang="ru-RU" sz="55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buNone/>
            </a:pPr>
            <a:r>
              <a:rPr lang="ru-RU" sz="55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Сидорчук</a:t>
            </a: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Т.А., 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бюджетное дошкольное образовательное учреждение «Детский сад № 186» «</a:t>
            </a:r>
            <a:r>
              <a:rPr lang="ru-RU" sz="55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Волгарик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») </a:t>
            </a:r>
            <a:r>
              <a:rPr lang="ru-RU" sz="5500" dirty="0" smtClean="0"/>
              <a:t>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«Организация проектной деятельности с детьми 5 – 10 лет в условиях образовательного учреждения»</a:t>
            </a:r>
            <a:endParaRPr lang="ru-RU" sz="5500" b="1" i="1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ctr">
              <a:buNone/>
            </a:pP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 место</a:t>
            </a:r>
            <a:endParaRPr lang="ru-RU" sz="55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buNone/>
            </a:pP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Гордеева Е.Н.,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(Муниципальное  бюджетное образовательное учреждение </a:t>
            </a:r>
            <a:r>
              <a:rPr lang="ru-RU" sz="55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Карсунская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средняя школа имени Д.Н.Гусева)  </a:t>
            </a:r>
            <a:r>
              <a:rPr lang="ru-RU" sz="5500" dirty="0" smtClean="0"/>
              <a:t>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</a:t>
            </a:r>
            <a:r>
              <a:rPr lang="ru-RU" sz="5500" i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Игра-квест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«По волнам родного края»</a:t>
            </a:r>
          </a:p>
          <a:p>
            <a:pPr>
              <a:buNone/>
            </a:pP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Савинов В.А., 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</a:t>
            </a:r>
            <a:r>
              <a:rPr lang="ru-RU" sz="55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Муниципальное бюджетное учреждение дополнительного образования города Ульяновска «Центр детского творчества № 6») </a:t>
            </a:r>
            <a:r>
              <a:rPr lang="ru-RU" sz="5500" dirty="0" smtClean="0"/>
              <a:t>–</a:t>
            </a:r>
            <a:r>
              <a:rPr lang="ru-RU" sz="55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55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«Художественно-творческая смена летней экологической экспедиции» </a:t>
            </a:r>
            <a:r>
              <a:rPr lang="ru-RU" sz="5500" i="1" dirty="0" smtClean="0"/>
              <a:t>«</a:t>
            </a:r>
            <a:r>
              <a:rPr lang="ru-RU" sz="5500" i="1" dirty="0" err="1" smtClean="0">
                <a:latin typeface="Times New Roman" pitchFamily="18" charset="0"/>
                <a:cs typeface="Times New Roman" pitchFamily="18" charset="0"/>
              </a:rPr>
              <a:t>Экопозитив</a:t>
            </a:r>
            <a:r>
              <a:rPr lang="ru-RU" sz="5500" i="1" dirty="0" smtClean="0">
                <a:latin typeface="Times New Roman" pitchFamily="18" charset="0"/>
                <a:cs typeface="Times New Roman" pitchFamily="18" charset="0"/>
              </a:rPr>
              <a:t> +»</a:t>
            </a:r>
          </a:p>
          <a:p>
            <a:endParaRPr lang="ru-RU" sz="5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96295"/>
            <a:ext cx="2601779" cy="55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63408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Секция 14. </a:t>
            </a:r>
            <a:r>
              <a:rPr lang="ru-RU" sz="28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Функциональная грамотность как составная часть государственной гарантии</a:t>
            </a:r>
            <a:endParaRPr lang="ru-RU" sz="28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535595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8000" b="1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algn="ctr">
              <a:buNone/>
            </a:pP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1 место</a:t>
            </a:r>
            <a:endParaRPr lang="ru-RU" sz="8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Авторский коллектив 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бюджетное  общеобразовательное учреждение «Городская гимназия города Димитровграда») </a:t>
            </a:r>
            <a:r>
              <a:rPr lang="ru-RU" sz="8000" dirty="0" smtClean="0"/>
              <a:t>–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8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«Формирование читательской грамотности школьников на уроках английского языка»</a:t>
            </a:r>
          </a:p>
          <a:p>
            <a:pPr algn="ctr">
              <a:buNone/>
            </a:pP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2 место</a:t>
            </a:r>
            <a:endParaRPr lang="ru-RU" sz="8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buNone/>
            </a:pPr>
            <a:r>
              <a:rPr lang="ru-RU" sz="80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Прибылова</a:t>
            </a: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Н.В., </a:t>
            </a:r>
            <a:r>
              <a:rPr lang="ru-RU" sz="80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Лощёнина</a:t>
            </a: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С.Н., 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общеобразовательное учреждение</a:t>
            </a: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 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Каргинская средняя общеобразовательная школа Муниципального образования «</a:t>
            </a:r>
            <a:r>
              <a:rPr lang="ru-RU" sz="8000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Вешкаймский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район») </a:t>
            </a:r>
            <a:r>
              <a:rPr lang="ru-RU" sz="8000" dirty="0" smtClean="0"/>
              <a:t>–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80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«Развитие естественно-научной функциональной грамотности методом проектно-исследовательской деятельности»</a:t>
            </a:r>
          </a:p>
          <a:p>
            <a:pPr marL="0" indent="0" algn="ctr">
              <a:buNone/>
            </a:pP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3 место</a:t>
            </a:r>
            <a:endParaRPr lang="ru-RU" sz="8000" dirty="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000" b="1" dirty="0" err="1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Абдюшева</a:t>
            </a: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Н.Ф., Верещагина Н.Н., Мякишева Н.В., 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(Муниципальное  дошкольное  образовательное учреждение </a:t>
            </a:r>
            <a:r>
              <a:rPr lang="ru-RU" sz="8000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Новоспасский детский сад №6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000" dirty="0" smtClean="0"/>
              <a:t>–</a:t>
            </a:r>
            <a:r>
              <a:rPr lang="ru-RU" sz="8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  <a:r>
              <a:rPr lang="ru-RU" sz="7200" i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«Модель формирования предпосылок функциональной грамотности и глобальной компетентности на этапе дошкольного возраста в процессе специфических видов детской деятельности как сквозных механизмов   развития личности в условиях реализации ФГОС  ДО с учетом  социальной   ситуации развития»</a:t>
            </a:r>
          </a:p>
          <a:p>
            <a:endParaRPr lang="ru-RU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64490"/>
            <a:ext cx="2601779" cy="55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</TotalTime>
  <Words>2551</Words>
  <Application>Microsoft Office PowerPoint</Application>
  <PresentationFormat>Экран (4:3)</PresentationFormat>
  <Paragraphs>194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Специальное оформление</vt:lpstr>
      <vt:lpstr>   </vt:lpstr>
      <vt:lpstr>Секция 1. Инновационный  менеджмент в образовании</vt:lpstr>
      <vt:lpstr>Секция 2.  Детство без границ</vt:lpstr>
      <vt:lpstr>Секция 3.  Инновация дошкольного образования</vt:lpstr>
      <vt:lpstr>Секция 3.  Инновация дошкольного образования</vt:lpstr>
      <vt:lpstr>Секция 3.  Инновация дошкольного образования</vt:lpstr>
      <vt:lpstr>Секция  4. Инновация начального образования</vt:lpstr>
      <vt:lpstr>Секция  4. Инновация начального образования</vt:lpstr>
      <vt:lpstr> Секция 5. Инновации естественнонаучного образования</vt:lpstr>
      <vt:lpstr> Секция 5. Инновации естественнонаучного образования</vt:lpstr>
      <vt:lpstr> Секция 5. Инновации естественнонаучного образования</vt:lpstr>
      <vt:lpstr>Секция 6.  Инновации гуманитарного образования</vt:lpstr>
      <vt:lpstr>Секция  7.  Инновации профессионального образования</vt:lpstr>
      <vt:lpstr>Секция  7.  Инновации профессионального образования</vt:lpstr>
      <vt:lpstr>Секция  7.  Инновации профессионального образования</vt:lpstr>
      <vt:lpstr>Секция 8. Культура здоровья</vt:lpstr>
      <vt:lpstr>Секция 9. Инновационные находки в становлении региональной идентичности в этнокультурном образовании</vt:lpstr>
      <vt:lpstr>Секция 9. Инновационные находки в становлении региональной идентичности в этнокультурном образовании</vt:lpstr>
      <vt:lpstr>Секция 9. Инновационные находки в становлении региональной идентичности в этнокультурном образовании</vt:lpstr>
      <vt:lpstr>Секция 10. Инновационный поиск молодых</vt:lpstr>
      <vt:lpstr>Секция 11.  «Инновация в воспитании» </vt:lpstr>
      <vt:lpstr>Секция 11.  «Инновация в воспитании» </vt:lpstr>
      <vt:lpstr>  Секция 11.  «Инновация в воспитании»  </vt:lpstr>
      <vt:lpstr> Секция 11.  «Инновация в воспитании» </vt:lpstr>
      <vt:lpstr>Секция 12. Совершенствование системы дополнительного образования как ресурса инновационного  развития экономики, общества, личности</vt:lpstr>
      <vt:lpstr>Секция 13. Инновационные технологии</vt:lpstr>
      <vt:lpstr>Секция 14. Функциональная грамотность как составная часть государственной гарантии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Ефремова МА</cp:lastModifiedBy>
  <cp:revision>120</cp:revision>
  <dcterms:created xsi:type="dcterms:W3CDTF">2009-01-08T12:15:48Z</dcterms:created>
  <dcterms:modified xsi:type="dcterms:W3CDTF">2022-04-01T04:30:05Z</dcterms:modified>
</cp:coreProperties>
</file>